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452" r:id="rId2"/>
    <p:sldId id="453" r:id="rId3"/>
    <p:sldId id="454" r:id="rId4"/>
    <p:sldId id="457" r:id="rId5"/>
    <p:sldId id="462" r:id="rId6"/>
    <p:sldId id="458" r:id="rId7"/>
    <p:sldId id="464" r:id="rId8"/>
    <p:sldId id="463" r:id="rId9"/>
    <p:sldId id="465" r:id="rId10"/>
    <p:sldId id="459" r:id="rId11"/>
    <p:sldId id="468" r:id="rId12"/>
    <p:sldId id="466" r:id="rId13"/>
    <p:sldId id="467" r:id="rId14"/>
    <p:sldId id="461" r:id="rId15"/>
    <p:sldId id="455" r:id="rId16"/>
    <p:sldId id="456" r:id="rId17"/>
    <p:sldId id="444" r:id="rId18"/>
  </p:sldIdLst>
  <p:sldSz cx="24384000" cy="13716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unito Sans" pitchFamily="2" charset="0"/>
      <p:regular r:id="rId24"/>
      <p:bold r:id="rId25"/>
      <p:italic r:id="rId26"/>
      <p:boldItalic r:id="rId27"/>
    </p:embeddedFont>
    <p:embeddedFont>
      <p:font typeface="Nunito Sans SemiBold" pitchFamily="2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686"/>
    <a:srgbClr val="81C5CF"/>
    <a:srgbClr val="64BFEC"/>
    <a:srgbClr val="8AC7C0"/>
    <a:srgbClr val="DA3248"/>
    <a:srgbClr val="E46C57"/>
    <a:srgbClr val="FF814E"/>
    <a:srgbClr val="83C2DE"/>
    <a:srgbClr val="7BC9D3"/>
    <a:srgbClr val="E2B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7" autoAdjust="0"/>
    <p:restoredTop sz="95897" autoAdjust="0"/>
  </p:normalViewPr>
  <p:slideViewPr>
    <p:cSldViewPr snapToGrid="0">
      <p:cViewPr varScale="1">
        <p:scale>
          <a:sx n="45" d="100"/>
          <a:sy n="45" d="100"/>
        </p:scale>
        <p:origin x="564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94904-53C7-FE4A-A4F3-9371B9AA3FA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CE2E-3DB2-2543-A1CC-255A6E8F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7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4636EF-9B34-784F-B076-08F4E00F1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3785"/>
            <a:ext cx="24384000" cy="138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8CEBF0-C1A7-504A-ABF5-DF36CEF4DA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93785"/>
            <a:ext cx="12252960" cy="135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0E760-EEA4-D344-BD23-C858E7E74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9815"/>
            <a:ext cx="24384000" cy="246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7311" y="3820978"/>
            <a:ext cx="9750289" cy="19704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C44B1-DAB3-374E-8714-625353D60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7311" y="6124673"/>
            <a:ext cx="9747504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chemeClr val="tx1"/>
                </a:solidFill>
                <a:latin typeface="Nunito Sans" pitchFamily="2" charset="77"/>
              </a:defRPr>
            </a:lvl1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8" name="Picture 7" descr="Texas State University">
            <a:extLst>
              <a:ext uri="{FF2B5EF4-FFF2-40B4-BE49-F238E27FC236}">
                <a16:creationId xmlns:a16="http://schemas.microsoft.com/office/drawing/2014/main" id="{5E8657D1-2783-1845-BB5B-3DAA5CE6A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70340" y="10063298"/>
            <a:ext cx="5003141" cy="2438400"/>
          </a:xfrm>
          <a:prstGeom prst="rect">
            <a:avLst/>
          </a:prstGeom>
        </p:spPr>
      </p:pic>
      <p:pic>
        <p:nvPicPr>
          <p:cNvPr id="9" name="Picture 8" descr="Member the Texas State University System">
            <a:extLst>
              <a:ext uri="{FF2B5EF4-FFF2-40B4-BE49-F238E27FC236}">
                <a16:creationId xmlns:a16="http://schemas.microsoft.com/office/drawing/2014/main" id="{F2E3C823-48E0-7542-B222-37105C1DEC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7554" y="12183707"/>
            <a:ext cx="440871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6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0" y="3530600"/>
            <a:ext cx="18288000" cy="6629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213975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088" y="1137123"/>
            <a:ext cx="11185452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088" y="2977596"/>
            <a:ext cx="11185452" cy="7772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23582" y="2977596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717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31088" y="2738200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72256" y="2738200"/>
            <a:ext cx="8686800" cy="914400"/>
          </a:xfrm>
        </p:spPr>
        <p:txBody>
          <a:bodyPr anchor="ctr">
            <a:normAutofit/>
          </a:bodyPr>
          <a:lstStyle>
            <a:lvl1pPr>
              <a:defRPr sz="3600" b="1" i="0" spc="300">
                <a:solidFill>
                  <a:schemeClr val="tx1"/>
                </a:solidFill>
                <a:latin typeface="Nunito Sans SemiBold" pitchFamily="2" charset="77"/>
              </a:defRPr>
            </a:lvl1pPr>
          </a:lstStyle>
          <a:p>
            <a:r>
              <a:rPr lang="en-US" dirty="0"/>
              <a:t>THE BOBCAT IS A TYPE OF CAT.</a:t>
            </a:r>
          </a:p>
        </p:txBody>
      </p:sp>
    </p:spTree>
    <p:extLst>
      <p:ext uri="{BB962C8B-B14F-4D97-AF65-F5344CB8AC3E}">
        <p14:creationId xmlns:p14="http://schemas.microsoft.com/office/powerpoint/2010/main" val="30673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BC8A-F157-E647-9D9F-D51516F82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3" y="1371039"/>
            <a:ext cx="18288000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9D2988-F334-EF41-A2F7-874820BF0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1853" y="2732493"/>
            <a:ext cx="8686799" cy="7771498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CC4E20E5-6627-3643-8DB5-EC4915FE2A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37502" y="3222418"/>
            <a:ext cx="3886203" cy="68580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037A35-B93C-004C-AE9D-9D7376D671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12555" y="2732494"/>
            <a:ext cx="5486399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4CE56EE-75D7-C24E-8865-5E7CDA29D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33204" y="6858000"/>
            <a:ext cx="7688942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920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72F-F113-9E4E-8901-A6046628C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4" y="1042081"/>
            <a:ext cx="10530146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8E1B567-63F1-1944-B114-801F81FA7F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1344" y="4559291"/>
            <a:ext cx="3904270" cy="38862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6B5E7A-AE24-B84B-926D-5ED18AAC5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9413" y="8902692"/>
            <a:ext cx="3886200" cy="9144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267BD02-65C3-2942-B840-54B7290591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6925" y="2501892"/>
            <a:ext cx="7315199" cy="73151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80B63D5-BCBE-9C44-AF73-9F3E542F71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6924" y="10067534"/>
            <a:ext cx="7559097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CACDB0A-D65F-D84D-A885-8947E700BF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59575" y="1735016"/>
            <a:ext cx="5486400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EE94F6CF-DD41-634D-BCFA-8B363E1BCF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9336" y="3792416"/>
            <a:ext cx="2377440" cy="16002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and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7401E0D-D1CF-3641-8A73-0F22B92C35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59574" y="5880726"/>
            <a:ext cx="7315199" cy="45719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0609EF-DFE4-FD4B-A009-0B81195135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574" y="10666515"/>
            <a:ext cx="7531194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1658600" cy="11658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165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tx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19432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DE806D-0AC3-8A49-B547-835CADC23E78}"/>
              </a:ext>
            </a:extLst>
          </p:cNvPr>
          <p:cNvSpPr/>
          <p:nvPr userDrawn="1"/>
        </p:nvSpPr>
        <p:spPr>
          <a:xfrm>
            <a:off x="0" y="11079126"/>
            <a:ext cx="11875108" cy="263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"/>
            <a:ext cx="11658600" cy="137160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3716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BEA02-3BED-654A-A30C-8FB1EC22B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86450" y="6788658"/>
            <a:ext cx="13807440" cy="23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48EA-4A88-8049-9B14-02AB6803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70770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BE929A-D1BB-A64C-B05E-4350E36C1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617569"/>
            <a:ext cx="24384000" cy="2192216"/>
          </a:xfrm>
          <a:prstGeom prst="rect">
            <a:avLst/>
          </a:prstGeom>
          <a:solidFill>
            <a:srgbClr val="43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27491-B011-CC42-85E6-B8301381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300"/>
            <a:ext cx="24384000" cy="246185"/>
          </a:xfrm>
          <a:prstGeom prst="rect">
            <a:avLst/>
          </a:prstGeom>
        </p:spPr>
      </p:pic>
      <p:pic>
        <p:nvPicPr>
          <p:cNvPr id="9" name="Picture 8" descr="Texas State University">
            <a:extLst>
              <a:ext uri="{FF2B5EF4-FFF2-40B4-BE49-F238E27FC236}">
                <a16:creationId xmlns:a16="http://schemas.microsoft.com/office/drawing/2014/main" id="{8518974B-9748-A645-99AC-7972B4327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0" y="1371039"/>
            <a:ext cx="18288000" cy="114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2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70" r:id="rId5"/>
    <p:sldLayoutId id="2147483667" r:id="rId6"/>
    <p:sldLayoutId id="2147483668" r:id="rId7"/>
    <p:sldLayoutId id="2147483669" r:id="rId8"/>
    <p:sldLayoutId id="2147483671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b="0" i="0" kern="1200" spc="1200" baseline="0">
          <a:solidFill>
            <a:schemeClr val="tx1"/>
          </a:solidFill>
          <a:latin typeface="Nunito Sans" pitchFamily="2" charset="77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hyperlink" Target="https://twitter.com/txst_thr" TargetMode="External"/><Relationship Id="rId7" Type="http://schemas.openxmlformats.org/officeDocument/2006/relationships/hyperlink" Target="https://www.youtube.com/@txst_THR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company/texas-state-university-translational-health-research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public.tableau.com/app/profile/translational.health.research.center" TargetMode="External"/><Relationship Id="rId10" Type="http://schemas.openxmlformats.org/officeDocument/2006/relationships/image" Target="../media/image19.svg"/><Relationship Id="rId4" Type="http://schemas.openxmlformats.org/officeDocument/2006/relationships/hyperlink" Target="https://healthresearch.txst.edu/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6DA2A5-482A-9743-84A7-58ADC93A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311" y="3291840"/>
            <a:ext cx="10359889" cy="2499557"/>
          </a:xfrm>
        </p:spPr>
        <p:txBody>
          <a:bodyPr>
            <a:noAutofit/>
          </a:bodyPr>
          <a:lstStyle/>
          <a:p>
            <a:r>
              <a:rPr lang="en-US" b="1" dirty="0"/>
              <a:t>Module 1 Lesson 3 – R and RStudio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1F925-8E91-524F-A847-8D29EF64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57311" y="6124672"/>
            <a:ext cx="9747504" cy="3110767"/>
          </a:xfrm>
        </p:spPr>
        <p:txBody>
          <a:bodyPr/>
          <a:lstStyle/>
          <a:p>
            <a:r>
              <a:rPr lang="en-US" sz="3600" dirty="0"/>
              <a:t>Mental Health Dashboard Building</a:t>
            </a:r>
          </a:p>
          <a:p>
            <a:r>
              <a:rPr lang="en-US" sz="3600"/>
              <a:t>Module 1 – Data Acquisition and Cleaning</a:t>
            </a:r>
            <a:endParaRPr lang="en-US" sz="3600" dirty="0"/>
          </a:p>
          <a:p>
            <a:r>
              <a:rPr lang="en-US" sz="3600" dirty="0"/>
              <a:t>Maria Tomasso, M.S.</a:t>
            </a:r>
          </a:p>
          <a:p>
            <a:r>
              <a:rPr lang="en-US" sz="3600" dirty="0"/>
              <a:t>met48@txstate.edu</a:t>
            </a:r>
          </a:p>
          <a:p>
            <a:r>
              <a:rPr lang="en-US" sz="3600" dirty="0"/>
              <a:t>July 2023</a:t>
            </a:r>
          </a:p>
          <a:p>
            <a:endParaRPr lang="en-US" dirty="0"/>
          </a:p>
        </p:txBody>
      </p:sp>
      <p:pic>
        <p:nvPicPr>
          <p:cNvPr id="10" name="Picture Placeholder 9" descr="A building on a hill with trees">
            <a:extLst>
              <a:ext uri="{FF2B5EF4-FFF2-40B4-BE49-F238E27FC236}">
                <a16:creationId xmlns:a16="http://schemas.microsoft.com/office/drawing/2014/main" id="{0D86889D-66A7-145E-D4FE-226B52FD8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19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8723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6967-4193-2A19-D362-A724AC71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(Windows)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E4E3C-405F-8E62-64A2-BB1DBF47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01" y="3406461"/>
            <a:ext cx="17988397" cy="69030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75BCA70-6B54-F177-C9B2-1BFC87195567}"/>
              </a:ext>
            </a:extLst>
          </p:cNvPr>
          <p:cNvSpPr/>
          <p:nvPr/>
        </p:nvSpPr>
        <p:spPr>
          <a:xfrm flipH="1">
            <a:off x="12191998" y="3986648"/>
            <a:ext cx="8994199" cy="723014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5694F-04A3-D777-9490-B96AD72CB053}"/>
              </a:ext>
            </a:extLst>
          </p:cNvPr>
          <p:cNvSpPr txBox="1"/>
          <p:nvPr/>
        </p:nvSpPr>
        <p:spPr>
          <a:xfrm>
            <a:off x="21336000" y="3878665"/>
            <a:ext cx="236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 to download.</a:t>
            </a:r>
          </a:p>
        </p:txBody>
      </p:sp>
    </p:spTree>
    <p:extLst>
      <p:ext uri="{BB962C8B-B14F-4D97-AF65-F5344CB8AC3E}">
        <p14:creationId xmlns:p14="http://schemas.microsoft.com/office/powerpoint/2010/main" val="223047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B2EE-FF74-802E-F1B1-78F21505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R (Windows)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97BC0-7944-D807-9272-12A7E8D65C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530600"/>
            <a:ext cx="8202577" cy="6629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Double click the file that appears in ‘Downloads’ and follow the on-screen instructions.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We’re done!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A3D014-2059-7AB7-0471-3C8154D1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425" y="2617244"/>
            <a:ext cx="6451748" cy="4240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BF7F5-6821-9436-672E-93916EBE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147" y="6858000"/>
            <a:ext cx="7630302" cy="46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0103-0F20-649E-2CCF-72C6336C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7F747-AFF7-F84C-F684-02FAF300B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2828260"/>
            <a:ext cx="18288000" cy="73317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Nunito Sans" pitchFamily="2" charset="0"/>
              </a:rPr>
              <a:t>Download RStudio from </a:t>
            </a:r>
            <a:r>
              <a:rPr lang="en-US" sz="4000" dirty="0">
                <a:latin typeface="Nunito Sans" pitchFamily="2" charset="0"/>
                <a:hlinkClick r:id="rId2"/>
              </a:rPr>
              <a:t>https://posit.co/download/rstudio-desktop/</a:t>
            </a:r>
            <a:r>
              <a:rPr lang="en-US" sz="4000" dirty="0">
                <a:latin typeface="Nunito Sans" pitchFamily="2" charset="0"/>
              </a:rPr>
              <a:t> . </a:t>
            </a:r>
            <a:r>
              <a:rPr lang="en-US" sz="4000" dirty="0">
                <a:latin typeface="Nunito Sans" pitchFamily="2" charset="0"/>
                <a:cs typeface="Arial" panose="020B0604020202020204" pitchFamily="34" charset="0"/>
              </a:rPr>
              <a:t>This website is safe; do not download R from any other sources.</a:t>
            </a:r>
            <a:r>
              <a:rPr lang="en-US" sz="4000" dirty="0">
                <a:latin typeface="Nunito Sans" pitchFamily="2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Nunito Sans" pitchFamily="2" charset="0"/>
              </a:rPr>
              <a:t>Double click the file that appears in ‘Downloads’ and follow the on-screen instructions.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latin typeface="Nunito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A77F4-2380-A053-F3F3-79E16FF8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714" y="6858000"/>
            <a:ext cx="19203286" cy="44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6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8C8D-D3D2-C28D-A198-E1E8133A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ORIENTATION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F55E2-AA57-A85C-B01D-632B7D94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749" y="2912056"/>
            <a:ext cx="12256502" cy="78918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98655ED-D1BA-52D0-6508-6B8B83B78C99}"/>
              </a:ext>
            </a:extLst>
          </p:cNvPr>
          <p:cNvSpPr/>
          <p:nvPr/>
        </p:nvSpPr>
        <p:spPr>
          <a:xfrm>
            <a:off x="4788568" y="4499811"/>
            <a:ext cx="986589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7684EFE-138B-7833-7952-CC946226DCB4}"/>
              </a:ext>
            </a:extLst>
          </p:cNvPr>
          <p:cNvSpPr/>
          <p:nvPr/>
        </p:nvSpPr>
        <p:spPr>
          <a:xfrm>
            <a:off x="4788567" y="7948864"/>
            <a:ext cx="986589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84F8782-5582-BA06-03FF-53C82674F2AF}"/>
              </a:ext>
            </a:extLst>
          </p:cNvPr>
          <p:cNvSpPr/>
          <p:nvPr/>
        </p:nvSpPr>
        <p:spPr>
          <a:xfrm flipH="1">
            <a:off x="18608843" y="4499811"/>
            <a:ext cx="1026696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F5D6CA0-0BAC-B79D-12A4-8BDA27583307}"/>
              </a:ext>
            </a:extLst>
          </p:cNvPr>
          <p:cNvSpPr/>
          <p:nvPr/>
        </p:nvSpPr>
        <p:spPr>
          <a:xfrm flipH="1">
            <a:off x="18608843" y="7948864"/>
            <a:ext cx="1026696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D48297-D083-9E59-454B-C1302D410C1F}"/>
              </a:ext>
            </a:extLst>
          </p:cNvPr>
          <p:cNvSpPr txBox="1"/>
          <p:nvPr/>
        </p:nvSpPr>
        <p:spPr>
          <a:xfrm>
            <a:off x="1616242" y="4104182"/>
            <a:ext cx="2863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Programs can be written and saved in this pane.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3D1ED-E89F-D786-5EF9-7ADB45CB6CC0}"/>
              </a:ext>
            </a:extLst>
          </p:cNvPr>
          <p:cNvSpPr txBox="1"/>
          <p:nvPr/>
        </p:nvSpPr>
        <p:spPr>
          <a:xfrm>
            <a:off x="1568032" y="7737901"/>
            <a:ext cx="295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Program output goes here.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AB55B-3DA7-92A7-27CF-D2A34201C582}"/>
              </a:ext>
            </a:extLst>
          </p:cNvPr>
          <p:cNvSpPr txBox="1"/>
          <p:nvPr/>
        </p:nvSpPr>
        <p:spPr>
          <a:xfrm>
            <a:off x="19783926" y="3530315"/>
            <a:ext cx="3104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 environment pane shows variables and their values, among other things.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300B0-AA25-3435-8F8E-BCFA9C97358C}"/>
              </a:ext>
            </a:extLst>
          </p:cNvPr>
          <p:cNvSpPr txBox="1"/>
          <p:nvPr/>
        </p:nvSpPr>
        <p:spPr>
          <a:xfrm>
            <a:off x="19856034" y="6676072"/>
            <a:ext cx="2935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This pane can show the files in the current working directory, the packages that are installed and in use, and any plots or visualizations generated.</a:t>
            </a:r>
          </a:p>
        </p:txBody>
      </p:sp>
    </p:spTree>
    <p:extLst>
      <p:ext uri="{BB962C8B-B14F-4D97-AF65-F5344CB8AC3E}">
        <p14:creationId xmlns:p14="http://schemas.microsoft.com/office/powerpoint/2010/main" val="245158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4F2E6-3CA2-3590-732F-7784F440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World!”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0A2B-19DF-5743-6475-329345E04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5" y="2514601"/>
            <a:ext cx="12152809" cy="78629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057F2B4-CFFB-955B-3644-F8FBCDC33620}"/>
              </a:ext>
            </a:extLst>
          </p:cNvPr>
          <p:cNvSpPr/>
          <p:nvPr/>
        </p:nvSpPr>
        <p:spPr>
          <a:xfrm>
            <a:off x="4644189" y="3922295"/>
            <a:ext cx="1251285" cy="457200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A0F08-F44C-66DA-D13C-DA2B1299D5C7}"/>
              </a:ext>
            </a:extLst>
          </p:cNvPr>
          <p:cNvSpPr txBox="1"/>
          <p:nvPr/>
        </p:nvSpPr>
        <p:spPr>
          <a:xfrm>
            <a:off x="1682644" y="3735396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Code is written here.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77278B5-A3A8-9CEF-5CFA-66C2DB86DB74}"/>
              </a:ext>
            </a:extLst>
          </p:cNvPr>
          <p:cNvSpPr/>
          <p:nvPr/>
        </p:nvSpPr>
        <p:spPr>
          <a:xfrm>
            <a:off x="10684042" y="1906518"/>
            <a:ext cx="529390" cy="1431910"/>
          </a:xfrm>
          <a:prstGeom prst="down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B2D98-7567-9938-84BE-50813EFD3387}"/>
              </a:ext>
            </a:extLst>
          </p:cNvPr>
          <p:cNvSpPr txBox="1"/>
          <p:nvPr/>
        </p:nvSpPr>
        <p:spPr>
          <a:xfrm>
            <a:off x="10684042" y="919239"/>
            <a:ext cx="281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‘Run’ button runs the code.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5E8CBCA-E6F0-883D-A868-D14ED69E1DEE}"/>
              </a:ext>
            </a:extLst>
          </p:cNvPr>
          <p:cNvSpPr/>
          <p:nvPr/>
        </p:nvSpPr>
        <p:spPr>
          <a:xfrm>
            <a:off x="4644188" y="9705474"/>
            <a:ext cx="1251285" cy="457200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42769-7C5F-AB48-3812-779D995514F2}"/>
              </a:ext>
            </a:extLst>
          </p:cNvPr>
          <p:cNvSpPr txBox="1"/>
          <p:nvPr/>
        </p:nvSpPr>
        <p:spPr>
          <a:xfrm>
            <a:off x="2020416" y="9333909"/>
            <a:ext cx="2055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Code output is visible here.</a:t>
            </a:r>
          </a:p>
        </p:txBody>
      </p:sp>
    </p:spTree>
    <p:extLst>
      <p:ext uri="{BB962C8B-B14F-4D97-AF65-F5344CB8AC3E}">
        <p14:creationId xmlns:p14="http://schemas.microsoft.com/office/powerpoint/2010/main" val="71181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740B-AB88-9163-655E-CD5E7721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7115F-2738-8A0F-1E19-47B2FA654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In this video, we installed R and RStudio and wrote our first R program.</a:t>
            </a:r>
          </a:p>
        </p:txBody>
      </p:sp>
    </p:spTree>
    <p:extLst>
      <p:ext uri="{BB962C8B-B14F-4D97-AF65-F5344CB8AC3E}">
        <p14:creationId xmlns:p14="http://schemas.microsoft.com/office/powerpoint/2010/main" val="291391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AFA6-FA44-C283-D304-889E70B7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3EE1A-D35F-9D8E-27D3-73275A4AE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begin learning to do some basic data cleaning procedures in R/RStudio.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1" dirty="0"/>
              <a:t>PRACTICE</a:t>
            </a:r>
            <a:r>
              <a:rPr lang="en-US" sz="4400" dirty="0"/>
              <a:t>:  Install R and RStudio on your own device.  Starting with the “Hello World” script we created in this video, modify it to output a different phrase of your choosing. </a:t>
            </a:r>
          </a:p>
        </p:txBody>
      </p:sp>
    </p:spTree>
    <p:extLst>
      <p:ext uri="{BB962C8B-B14F-4D97-AF65-F5344CB8AC3E}">
        <p14:creationId xmlns:p14="http://schemas.microsoft.com/office/powerpoint/2010/main" val="5661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AB96198-63BA-B44D-A753-910F5F58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ACFE6-65B1-6042-AA07-B1444C2E76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325485" y="3315590"/>
            <a:ext cx="2103119" cy="2103120"/>
          </a:xfrm>
          <a:prstGeom prst="ellipse">
            <a:avLst/>
          </a:prstGeom>
          <a:noFill/>
          <a:ln w="38100">
            <a:solidFill>
              <a:srgbClr val="64BF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50A713-0FB0-F444-906A-35898174E2F3}"/>
              </a:ext>
            </a:extLst>
          </p:cNvPr>
          <p:cNvSpPr txBox="1"/>
          <p:nvPr/>
        </p:nvSpPr>
        <p:spPr>
          <a:xfrm>
            <a:off x="4162477" y="5960804"/>
            <a:ext cx="463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https://twitter.com/txst_thr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9F3ED0-D89F-8D42-B683-9AF20F48C1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1140437" y="3315590"/>
            <a:ext cx="2103120" cy="2103120"/>
          </a:xfrm>
          <a:prstGeom prst="ellipse">
            <a:avLst/>
          </a:prstGeom>
          <a:noFill/>
          <a:ln w="38100">
            <a:solidFill>
              <a:srgbClr val="3B8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F71257-8C07-E244-946D-FFBB011991DF}"/>
              </a:ext>
            </a:extLst>
          </p:cNvPr>
          <p:cNvSpPr txBox="1"/>
          <p:nvPr/>
        </p:nvSpPr>
        <p:spPr>
          <a:xfrm>
            <a:off x="9891745" y="5929882"/>
            <a:ext cx="460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https://healthresearch.txst.edu/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61D83F-F181-B947-B59F-18A0DB81AC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6955393" y="3371966"/>
            <a:ext cx="2103120" cy="2103120"/>
          </a:xfrm>
          <a:prstGeom prst="ellipse">
            <a:avLst/>
          </a:prstGeom>
          <a:noFill/>
          <a:ln w="38100">
            <a:solidFill>
              <a:srgbClr val="0B4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FD99F1-15F0-2840-8E7C-2494738026C3}"/>
              </a:ext>
            </a:extLst>
          </p:cNvPr>
          <p:cNvSpPr txBox="1"/>
          <p:nvPr/>
        </p:nvSpPr>
        <p:spPr>
          <a:xfrm>
            <a:off x="16067870" y="5591473"/>
            <a:ext cx="3764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https://public.tableau.com/app/profile/translational.health.research.center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B2E006-4FEE-F64F-B068-94E244020A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320511" y="6964565"/>
            <a:ext cx="2103120" cy="2103120"/>
          </a:xfrm>
          <a:prstGeom prst="ellipse">
            <a:avLst/>
          </a:prstGeom>
          <a:noFill/>
          <a:ln w="38100">
            <a:solidFill>
              <a:srgbClr val="64BF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551EFB-64D7-CC42-90A1-19E9BC6B7CC9}"/>
              </a:ext>
            </a:extLst>
          </p:cNvPr>
          <p:cNvSpPr txBox="1"/>
          <p:nvPr/>
        </p:nvSpPr>
        <p:spPr>
          <a:xfrm>
            <a:off x="7466545" y="9327104"/>
            <a:ext cx="3811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https://www.linkedin.com/company/texas-state-university-translational-health-research/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70CCEB-3194-324D-A7E1-5935D922DD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14221372" y="6964565"/>
            <a:ext cx="2103120" cy="2103120"/>
          </a:xfrm>
          <a:prstGeom prst="ellipse">
            <a:avLst/>
          </a:prstGeom>
          <a:noFill/>
          <a:ln w="38100">
            <a:solidFill>
              <a:srgbClr val="DA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A21D58-FCF3-BE4B-A946-6524F99C0C77}"/>
              </a:ext>
            </a:extLst>
          </p:cNvPr>
          <p:cNvSpPr txBox="1"/>
          <p:nvPr/>
        </p:nvSpPr>
        <p:spPr>
          <a:xfrm>
            <a:off x="13277058" y="9696435"/>
            <a:ext cx="3991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https://www.youtube.com/@txst_THR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5B934-A207-C08F-7708-52CE585A6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6341" y="3702914"/>
            <a:ext cx="1441224" cy="1441224"/>
          </a:xfrm>
          <a:prstGeom prst="rect">
            <a:avLst/>
          </a:prstGeom>
        </p:spPr>
      </p:pic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86A7CD78-C350-2561-A58C-DC8751140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13869" y="3730285"/>
            <a:ext cx="1356260" cy="1356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1169A-20CD-83D9-F342-FD2236BA8B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7152" y="3823361"/>
            <a:ext cx="1459783" cy="12003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C974B4-2A4D-ED87-50EC-085891D409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384" y="7348438"/>
            <a:ext cx="1335373" cy="1335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38523-F5FE-4ECE-46D7-8D2DEF2F62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22126" y="7265318"/>
            <a:ext cx="1501611" cy="15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928B-5533-1F45-B821-D97852D2A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We downloaded the data our demo resource dashboard will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We discussed data merging and concatenation strategies and decided concatenation is appropriate for our resource data.</a:t>
            </a:r>
          </a:p>
        </p:txBody>
      </p:sp>
    </p:spTree>
    <p:extLst>
      <p:ext uri="{BB962C8B-B14F-4D97-AF65-F5344CB8AC3E}">
        <p14:creationId xmlns:p14="http://schemas.microsoft.com/office/powerpoint/2010/main" val="411966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786D-7DEC-59A0-372F-F01EDC7B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E9505-C370-FE06-AD03-96E52A1AE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444949"/>
            <a:ext cx="18288000" cy="67150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We will discuss the R programming language and RStudio integrated development environment (IDE)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We will install R and RStudio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We will explore the RStudio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We will write and run our first R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2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79A3-C429-7DCB-1AEC-D677B3FC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80773-5D9D-DDD0-E462-187F24EF7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062177"/>
            <a:ext cx="18288000" cy="75278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Arial" panose="020B0604020202020204" pitchFamily="34" charset="0"/>
              </a:rPr>
              <a:t>R is a </a:t>
            </a:r>
            <a:r>
              <a:rPr lang="en-US" sz="4800" b="1" dirty="0">
                <a:latin typeface="Calibri" panose="020F0502020204030204" pitchFamily="34" charset="0"/>
                <a:cs typeface="Arial" panose="020B0604020202020204" pitchFamily="34" charset="0"/>
              </a:rPr>
              <a:t>programming language</a:t>
            </a:r>
            <a:r>
              <a:rPr lang="en-US" sz="4800" dirty="0">
                <a:latin typeface="Calibri" panose="020F0502020204030204" pitchFamily="34" charset="0"/>
                <a:cs typeface="Arial" panose="020B0604020202020204" pitchFamily="34" charset="0"/>
              </a:rPr>
              <a:t> that was developed by statisticians for data analysis and visualization.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Arial" panose="020B0604020202020204" pitchFamily="34" charset="0"/>
              </a:rPr>
              <a:t>Programming languages act as an intermediary between the programmer and the computer.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Arial" panose="020B0604020202020204" pitchFamily="34" charset="0"/>
              </a:rPr>
              <a:t>R is </a:t>
            </a:r>
            <a:r>
              <a:rPr lang="en-US" sz="4800" b="1" dirty="0">
                <a:latin typeface="Calibri" panose="020F0502020204030204" pitchFamily="34" charset="0"/>
                <a:cs typeface="Arial" panose="020B0604020202020204" pitchFamily="34" charset="0"/>
              </a:rPr>
              <a:t>open-source</a:t>
            </a:r>
            <a:r>
              <a:rPr lang="en-US" sz="4800" dirty="0">
                <a:latin typeface="Calibri" panose="020F0502020204030204" pitchFamily="34" charset="0"/>
                <a:cs typeface="Arial" panose="020B0604020202020204" pitchFamily="34" charset="0"/>
              </a:rPr>
              <a:t> (free) and popular in industry, academia, and healthcare.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Arial" panose="020B0604020202020204" pitchFamily="34" charset="0"/>
              </a:rPr>
              <a:t>R’s main competitors are Python, Scala, and</a:t>
            </a:r>
            <a:r>
              <a:rPr lang="en-US" sz="48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latin typeface="Calibri" panose="020F0502020204030204" pitchFamily="34" charset="0"/>
                <a:cs typeface="Arial" panose="020B0604020202020204" pitchFamily="34" charset="0"/>
              </a:rPr>
              <a:t>SAS.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57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B8DF-2E53-3ECD-E05B-1F4BA7EE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RSTUDIO?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0D88F-BCEE-169E-1D94-ACAD2AE10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RStudio is an integrated development environment (IDE) for R and Python.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IDE’s provide tools that make programming easier.  These tools include code editors, debuggers, package managers, and environment views.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go over RStudio’s tools in more detail later.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It is possible to use R without RStudio, but RStudio helps write code more quickly with fewer errors.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7054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4371-44E4-CF0D-79A1-F3F7F05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DD1A-584B-4C1D-12DA-72EC3D65F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2800351"/>
            <a:ext cx="18288000" cy="73596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Download R from </a:t>
            </a:r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  <a:hlinkClick r:id="rId2"/>
              </a:rPr>
              <a:t>https://cran.r-project.org</a:t>
            </a:r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.  This website is safe; do not download R from any other sources.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AFBEC-AE4F-042C-753F-4EFF0059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89" y="4740844"/>
            <a:ext cx="12168763" cy="6629399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0726C595-C02C-245F-EDB4-7CBB4DC5B88E}"/>
              </a:ext>
            </a:extLst>
          </p:cNvPr>
          <p:cNvSpPr/>
          <p:nvPr/>
        </p:nvSpPr>
        <p:spPr>
          <a:xfrm>
            <a:off x="15021072" y="6011582"/>
            <a:ext cx="3579749" cy="833718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37583-6128-34B7-551A-C784ECEE8B4F}"/>
              </a:ext>
            </a:extLst>
          </p:cNvPr>
          <p:cNvSpPr txBox="1"/>
          <p:nvPr/>
        </p:nvSpPr>
        <p:spPr>
          <a:xfrm>
            <a:off x="19539284" y="5654842"/>
            <a:ext cx="4018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Use these links to download the version of R that is appropriate for your system.  We will show installation for macOS and Windows.</a:t>
            </a:r>
          </a:p>
        </p:txBody>
      </p:sp>
    </p:spTree>
    <p:extLst>
      <p:ext uri="{BB962C8B-B14F-4D97-AF65-F5344CB8AC3E}">
        <p14:creationId xmlns:p14="http://schemas.microsoft.com/office/powerpoint/2010/main" val="276285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DCB-FF2A-3DBA-37BE-0F11B937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(macOS)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4007-8670-E8AC-516B-DEEC66B09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1" y="3092450"/>
            <a:ext cx="10429874" cy="6629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First, check your </a:t>
            </a:r>
            <a:r>
              <a:rPr lang="en-US" sz="3600" b="1" dirty="0"/>
              <a:t>processors</a:t>
            </a:r>
            <a:r>
              <a:rPr lang="en-US" sz="3600" dirty="0"/>
              <a:t> and </a:t>
            </a:r>
            <a:r>
              <a:rPr lang="en-US" sz="3600" b="1" dirty="0"/>
              <a:t>operating system version </a:t>
            </a:r>
            <a:r>
              <a:rPr lang="en-US" sz="3600" dirty="0"/>
              <a:t>by clicking the Apple symbol is the upper left corner of the screen.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Click ‘About This Mac’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Look at the version number for the operating system number and processor for M1/M2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The example image shows a MacBook running version 11 of macOS that does NOT use M1/M2 processors.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48E1-E903-D3CA-8EAB-8BFEA4BA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994150"/>
            <a:ext cx="11282785" cy="57277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340FC8F-D5BF-0F69-F767-C61B0ED51D32}"/>
              </a:ext>
            </a:extLst>
          </p:cNvPr>
          <p:cNvSpPr/>
          <p:nvPr/>
        </p:nvSpPr>
        <p:spPr>
          <a:xfrm>
            <a:off x="15374679" y="5763068"/>
            <a:ext cx="1616149" cy="46783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AF9890-FD06-201F-41E9-D358F5C8DE8B}"/>
              </a:ext>
            </a:extLst>
          </p:cNvPr>
          <p:cNvSpPr/>
          <p:nvPr/>
        </p:nvSpPr>
        <p:spPr>
          <a:xfrm>
            <a:off x="15374679" y="6970676"/>
            <a:ext cx="1616149" cy="46783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9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84B3-EDB2-5973-0819-1F172EF9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(macOS)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D381-16FC-4774-9FFC-5591674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451" y="2763252"/>
            <a:ext cx="14261097" cy="7658521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FA086428-1BB2-086C-81DE-0AAD3E45E650}"/>
              </a:ext>
            </a:extLst>
          </p:cNvPr>
          <p:cNvSpPr/>
          <p:nvPr/>
        </p:nvSpPr>
        <p:spPr>
          <a:xfrm>
            <a:off x="9817767" y="6267262"/>
            <a:ext cx="8879137" cy="650499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7B66E10-D005-9D3E-8E96-4D6399086C4D}"/>
              </a:ext>
            </a:extLst>
          </p:cNvPr>
          <p:cNvSpPr/>
          <p:nvPr/>
        </p:nvSpPr>
        <p:spPr>
          <a:xfrm>
            <a:off x="9817766" y="7166412"/>
            <a:ext cx="8879137" cy="650499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B3EAB-C24B-D95E-FD38-CE8713C69659}"/>
              </a:ext>
            </a:extLst>
          </p:cNvPr>
          <p:cNvSpPr txBox="1"/>
          <p:nvPr/>
        </p:nvSpPr>
        <p:spPr>
          <a:xfrm>
            <a:off x="18913643" y="6177012"/>
            <a:ext cx="3946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 for M1/M2 Macs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5730F-66F5-8215-27FB-48D65CC34369}"/>
              </a:ext>
            </a:extLst>
          </p:cNvPr>
          <p:cNvSpPr txBox="1"/>
          <p:nvPr/>
        </p:nvSpPr>
        <p:spPr>
          <a:xfrm>
            <a:off x="18913643" y="7195311"/>
            <a:ext cx="39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 for older Macs (must run macOS 11 or higher)</a:t>
            </a:r>
          </a:p>
        </p:txBody>
      </p:sp>
    </p:spTree>
    <p:extLst>
      <p:ext uri="{BB962C8B-B14F-4D97-AF65-F5344CB8AC3E}">
        <p14:creationId xmlns:p14="http://schemas.microsoft.com/office/powerpoint/2010/main" val="228733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586A-76E4-FE41-BF31-A187BBAA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(macOS)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9CD59-A645-5480-47EF-33F6DF706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530600"/>
            <a:ext cx="5810250" cy="6629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Double click the file that appears in ‘Downloads’ and follow the on-screen instructions.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We’re done!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0BAB-2408-FB8B-2DF0-8E7F9AB9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477" y="2577875"/>
            <a:ext cx="8737599" cy="1905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2113B-5DA9-2123-7C75-7776E53E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275" y="4831366"/>
            <a:ext cx="9144000" cy="65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372"/>
      </p:ext>
    </p:extLst>
  </p:cSld>
  <p:clrMapOvr>
    <a:masterClrMapping/>
  </p:clrMapOvr>
</p:sld>
</file>

<file path=ppt/theme/theme1.xml><?xml version="1.0" encoding="utf-8"?>
<a:theme xmlns:a="http://schemas.openxmlformats.org/drawingml/2006/main" name="Gaillardia Light Theme">
  <a:themeElements>
    <a:clrScheme name="TXST Brand">
      <a:dk1>
        <a:srgbClr val="501214"/>
      </a:dk1>
      <a:lt1>
        <a:srgbClr val="FFFFFF"/>
      </a:lt1>
      <a:dk2>
        <a:srgbClr val="006F98"/>
      </a:dk2>
      <a:lt2>
        <a:srgbClr val="E7E6E6"/>
      </a:lt2>
      <a:accent1>
        <a:srgbClr val="EB2E47"/>
      </a:accent1>
      <a:accent2>
        <a:srgbClr val="EAB942"/>
      </a:accent2>
      <a:accent3>
        <a:srgbClr val="F3725A"/>
      </a:accent3>
      <a:accent4>
        <a:srgbClr val="3A9F68"/>
      </a:accent4>
      <a:accent5>
        <a:srgbClr val="92D7E8"/>
      </a:accent5>
      <a:accent6>
        <a:srgbClr val="F9DDDD"/>
      </a:accent6>
      <a:hlink>
        <a:srgbClr val="006E96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6869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95000"/>
              <a:lumOff val="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400" smtClean="0">
            <a:solidFill>
              <a:srgbClr val="414141"/>
            </a:solidFill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13589</TotalTime>
  <Words>709</Words>
  <Application>Microsoft Office PowerPoint</Application>
  <PresentationFormat>Custom</PresentationFormat>
  <Paragraphs>70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Nunito Sans</vt:lpstr>
      <vt:lpstr>Calibri</vt:lpstr>
      <vt:lpstr>Nunito Sans SemiBold</vt:lpstr>
      <vt:lpstr>Arial</vt:lpstr>
      <vt:lpstr>Open Sans Semibold</vt:lpstr>
      <vt:lpstr>Gaillardia Light Theme</vt:lpstr>
      <vt:lpstr>Module 1 Lesson 3 – R and RStudio</vt:lpstr>
      <vt:lpstr>LAST TIME</vt:lpstr>
      <vt:lpstr>IN THIS VIDEO</vt:lpstr>
      <vt:lpstr>WHAT IS R?</vt:lpstr>
      <vt:lpstr>WHAT IS RSTUDIO?</vt:lpstr>
      <vt:lpstr>INSTALLATION - R</vt:lpstr>
      <vt:lpstr>INSTALLATION – R (macOS)</vt:lpstr>
      <vt:lpstr>INSTALLATION – R (macOS)</vt:lpstr>
      <vt:lpstr>INSTALLATION – R (macOS)</vt:lpstr>
      <vt:lpstr>INSTALLATION – R (Windows)</vt:lpstr>
      <vt:lpstr>INSTALLATION - R (Windows)</vt:lpstr>
      <vt:lpstr>INSTALLATION – RSTUDIO</vt:lpstr>
      <vt:lpstr>RSTUDIO ORIENTATION</vt:lpstr>
      <vt:lpstr>“Hello World!”</vt:lpstr>
      <vt:lpstr>RECAP</vt:lpstr>
      <vt:lpstr>WHAT’S NEXT?</vt:lpstr>
      <vt:lpstr>FOLLOW US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Gaillardia Theme PowerPoint Template-Light</dc:title>
  <dc:subject/>
  <dc:creator>Texas State Office of University Marketing</dc:creator>
  <cp:keywords/>
  <dc:description/>
  <cp:lastModifiedBy>Tomasso, Maria E</cp:lastModifiedBy>
  <cp:revision>1168</cp:revision>
  <dcterms:created xsi:type="dcterms:W3CDTF">2014-09-26T10:57:37Z</dcterms:created>
  <dcterms:modified xsi:type="dcterms:W3CDTF">2023-09-03T19:50:23Z</dcterms:modified>
  <cp:category/>
</cp:coreProperties>
</file>